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17"/>
  </p:notesMasterIdLst>
  <p:sldIdLst>
    <p:sldId id="256" r:id="rId2"/>
    <p:sldId id="276" r:id="rId3"/>
    <p:sldId id="270" r:id="rId4"/>
    <p:sldId id="271" r:id="rId5"/>
    <p:sldId id="272" r:id="rId6"/>
    <p:sldId id="273" r:id="rId7"/>
    <p:sldId id="274" r:id="rId8"/>
    <p:sldId id="275" r:id="rId9"/>
    <p:sldId id="282" r:id="rId10"/>
    <p:sldId id="277" r:id="rId11"/>
    <p:sldId id="278" r:id="rId12"/>
    <p:sldId id="279" r:id="rId13"/>
    <p:sldId id="280" r:id="rId14"/>
    <p:sldId id="281" r:id="rId15"/>
    <p:sldId id="25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2C90"/>
    <a:srgbClr val="24CF39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3"/>
    <p:restoredTop sz="94638"/>
  </p:normalViewPr>
  <p:slideViewPr>
    <p:cSldViewPr snapToGrid="0" snapToObjects="1">
      <p:cViewPr>
        <p:scale>
          <a:sx n="104" d="100"/>
          <a:sy n="104" d="100"/>
        </p:scale>
        <p:origin x="130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325" y="3297658"/>
            <a:ext cx="8017477" cy="91104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551" y="4446449"/>
            <a:ext cx="7543800" cy="488911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6CF52-0925-2547-8DD1-56062ED378CC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-2358" y="6272819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2" y="348450"/>
            <a:ext cx="8371059" cy="284616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>
          <a:xfrm>
            <a:off x="905744" y="5680860"/>
            <a:ext cx="7543800" cy="488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RESEARCH PROJECT LESSONS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BCBB-5BD5-6147-8DD8-37FC601A81B4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33D87-13ED-BA40-9CD5-F9989081E091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D5AC-688C-954B-B5EC-73EEE42FB103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EF537-2B83-E04E-AF06-D2C31CAF4630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1083" y="286604"/>
            <a:ext cx="8541834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083" y="1845734"/>
            <a:ext cx="4225197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39" y="1845736"/>
            <a:ext cx="4179477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6A73-74E9-5F41-A0C6-B5BD56A03507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9150-E4DA-974B-868F-BECC03669E6B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B36C1-5310-E048-9F71-4AD35E4ECB0E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E129-F47D-AB47-B2E5-49EDD32BA4D8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4E0D22B-CB3C-484F-9BD2-5A3DD0134A39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9328-D90E-D348-BAF2-E30E4AEA0469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739" y="286604"/>
            <a:ext cx="8681543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39" y="1845734"/>
            <a:ext cx="868154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4335AD2-DA9E-B347-B26E-4A9D4805EE7F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-1" y="6273337"/>
            <a:ext cx="9144001" cy="65999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7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elserver.com/WEL1003" TargetMode="External"/><Relationship Id="rId3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PhoenixFLL/" TargetMode="Externa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ish3d.biz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school.stanford.edu/" TargetMode="Externa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1h5L_0rFz8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ttWhK-NO4g8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k_9Q-KDSb9o" TargetMode="External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Developing an Innovative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551" y="4446450"/>
            <a:ext cx="7543800" cy="66924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By Team 3659 </a:t>
            </a:r>
            <a:r>
              <a:rPr lang="en-US" dirty="0" err="1"/>
              <a:t>N</a:t>
            </a:r>
            <a:r>
              <a:rPr lang="en-US" cap="none" dirty="0" err="1"/>
              <a:t>e</a:t>
            </a:r>
            <a:r>
              <a:rPr lang="en-US" dirty="0" err="1"/>
              <a:t>Xt</a:t>
            </a:r>
            <a:r>
              <a:rPr lang="en-US" dirty="0"/>
              <a:t> </a:t>
            </a:r>
            <a:r>
              <a:rPr lang="en-US" dirty="0" smtClean="0"/>
              <a:t>Gen &amp;</a:t>
            </a:r>
          </a:p>
          <a:p>
            <a:r>
              <a:rPr lang="en-US" dirty="0" smtClean="0"/>
              <a:t>NOT THE DROIDS YOU ARE LOOKING FOR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44" y="4584551"/>
            <a:ext cx="1223319" cy="14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3990" y="2111812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Existing Solutions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43398" y="2111812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Improvements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34176" y="2111811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 Ideas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9697" y="2968172"/>
            <a:ext cx="2681158" cy="2950348"/>
          </a:xfrm>
        </p:spPr>
        <p:txBody>
          <a:bodyPr>
            <a:normAutofit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/>
              <a:t>Be </a:t>
            </a:r>
            <a:r>
              <a:rPr lang="en-US" sz="1600" dirty="0"/>
              <a:t>very thorough when searching via the </a:t>
            </a:r>
            <a:r>
              <a:rPr lang="en-US" sz="1600" dirty="0" smtClean="0"/>
              <a:t>Internet</a:t>
            </a:r>
            <a:r>
              <a:rPr lang="en-US" sz="1600" dirty="0"/>
              <a:t>. </a:t>
            </a:r>
            <a:endParaRPr lang="en-US" sz="1600" dirty="0" smtClean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/>
              <a:t>Tip: Think </a:t>
            </a:r>
            <a:r>
              <a:rPr lang="en-US" sz="1600" dirty="0"/>
              <a:t>of different ways to word the </a:t>
            </a:r>
            <a:r>
              <a:rPr lang="en-US" sz="1600" dirty="0" smtClean="0"/>
              <a:t>solution so you will find all relevant solutions. 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/>
              <a:t>For </a:t>
            </a:r>
            <a:r>
              <a:rPr lang="en-US" sz="1600" dirty="0"/>
              <a:t>example, for our project, the </a:t>
            </a:r>
            <a:r>
              <a:rPr lang="en-US" sz="1600" dirty="0" err="1"/>
              <a:t>BeeHaven</a:t>
            </a:r>
            <a:r>
              <a:rPr lang="en-US" sz="1600" dirty="0"/>
              <a:t>, we researched </a:t>
            </a:r>
            <a:r>
              <a:rPr lang="en-US" sz="1600" dirty="0" smtClean="0"/>
              <a:t>“bee </a:t>
            </a:r>
            <a:r>
              <a:rPr lang="en-US" sz="1600" dirty="0"/>
              <a:t>hive </a:t>
            </a:r>
            <a:r>
              <a:rPr lang="en-US" sz="1600" dirty="0" smtClean="0"/>
              <a:t>covers”, “hive protectors”, “bee </a:t>
            </a:r>
            <a:r>
              <a:rPr lang="en-US" sz="1600" dirty="0"/>
              <a:t>hive </a:t>
            </a:r>
            <a:r>
              <a:rPr lang="en-US" sz="1600" dirty="0" smtClean="0"/>
              <a:t>ventilation”, “hive wraps”, </a:t>
            </a:r>
            <a:r>
              <a:rPr lang="en-US" sz="1600" dirty="0"/>
              <a:t>etc.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14856" y="2918744"/>
            <a:ext cx="2873523" cy="335848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lvl="1" indent="-9144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Think about a solution that will improve upon those existing solutions and solve the problem more efficiently or more effectively</a:t>
            </a:r>
            <a:r>
              <a:rPr lang="en-US" sz="1600" dirty="0" smtClean="0"/>
              <a:t>.</a:t>
            </a:r>
            <a:endParaRPr lang="en-US" sz="1600" dirty="0"/>
          </a:p>
          <a:p>
            <a:pPr marL="91440" lvl="1" indent="-9144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/>
              <a:t>Tip: In </a:t>
            </a:r>
            <a:r>
              <a:rPr lang="en-US" sz="1600" dirty="0"/>
              <a:t>FIRST LEGO League, Innovative Solutions do not have to be completely new. They can improve upon an existing solution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cxnSp>
        <p:nvCxnSpPr>
          <p:cNvPr id="18" name="Elbow Connector 17"/>
          <p:cNvCxnSpPr>
            <a:stCxn id="8" idx="0"/>
            <a:endCxn id="6" idx="0"/>
          </p:cNvCxnSpPr>
          <p:nvPr/>
        </p:nvCxnSpPr>
        <p:spPr>
          <a:xfrm rot="16200000" flipH="1" flipV="1">
            <a:off x="4531445" y="-773282"/>
            <a:ext cx="1" cy="5770186"/>
          </a:xfrm>
          <a:prstGeom prst="bentConnector3">
            <a:avLst>
              <a:gd name="adj1" fmla="val -22860000000"/>
            </a:avLst>
          </a:prstGeom>
          <a:ln>
            <a:solidFill>
              <a:srgbClr val="652C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054125" y="2938217"/>
            <a:ext cx="2724826" cy="2241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each meeting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and/or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via Google Drive, share ideas as a team to develop a strong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the team develops the solution,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 back and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see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the solution already exists. 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901251" y="2224296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819320" y="2189695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19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423FE3-083C-4A1A-B3BE-60B3EF85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Innovation?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D86BA4-8E20-41EC-9BB2-B873CC30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0010"/>
            <a:ext cx="8681544" cy="787871"/>
          </a:xfrm>
        </p:spPr>
        <p:txBody>
          <a:bodyPr>
            <a:normAutofit fontScale="77500" lnSpcReduction="20000"/>
          </a:bodyPr>
          <a:lstStyle/>
          <a:p>
            <a:pPr marL="201168" lvl="1" indent="0">
              <a:lnSpc>
                <a:spcPct val="150000"/>
              </a:lnSpc>
              <a:buNone/>
            </a:pPr>
            <a:r>
              <a:rPr lang="en-US" sz="2100" dirty="0" smtClean="0"/>
              <a:t>If your particular solution/improvement does not already exist, you are ready for the next step.</a:t>
            </a:r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 smtClean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AAB452C-B9C9-4774-AD1F-6458267D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1B6888D-A012-4261-A099-EC21CDF5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15794" y="2566005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Innovation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4161" y="3458928"/>
            <a:ext cx="3509319" cy="2482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at least three things that make the solution innovative. 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other words, what makes the team’s solution </a:t>
            </a:r>
            <a:r>
              <a:rPr lang="en-US" sz="1600" i="1" dirty="0">
                <a:solidFill>
                  <a:srgbClr val="FF0000"/>
                </a:solidFill>
              </a:rPr>
              <a:t>their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solution? What makes the solution better than the other existing solutions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Example: Your innovation might be cheaper, easier to make, offer more features than an existing solution.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64161" y="2664261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5D5B2E8-DDC8-4814-84BE-F70A9EB7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90" y="2463612"/>
            <a:ext cx="3954811" cy="30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33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423FE3-083C-4A1A-B3BE-60B3EF85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Model, Share, Test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D86BA4-8E20-41EC-9BB2-B873CC30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0010"/>
            <a:ext cx="8681544" cy="787871"/>
          </a:xfrm>
        </p:spPr>
        <p:txBody>
          <a:bodyPr>
            <a:normAutofit/>
          </a:bodyPr>
          <a:lstStyle/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 smtClean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AAB452C-B9C9-4774-AD1F-6458267D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1B6888D-A012-4261-A099-EC21CDF5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32732" y="1998832"/>
            <a:ext cx="1964725" cy="729049"/>
          </a:xfrm>
          <a:prstGeom prst="rect">
            <a:avLst/>
          </a:prstGeom>
          <a:solidFill>
            <a:srgbClr val="034A85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4195" y="2905827"/>
            <a:ext cx="29215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Prototypes are not required in FIRST LEGO League. However, a model of some kind can be helpful. Some teams make models out of LEGO/Cardboard. Some teams provide a drawing. Depending upon the project, some teams are able to develop working prototypes.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54113" y="1998831"/>
            <a:ext cx="1964725" cy="729049"/>
          </a:xfrm>
          <a:prstGeom prst="rect">
            <a:avLst/>
          </a:prstGeom>
          <a:solidFill>
            <a:srgbClr val="034A85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Share/Test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190420" y="2905827"/>
            <a:ext cx="2857686" cy="309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you have a solution that can be tested, it would be a good idea to do so. 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you cannot test the solution, consider sharing your solution with an expert who can tell you if the solution would work.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Example: It would be very difficult for us to test our Nature’s Fury project in an airplane flying though a volcano. Instead, we asked professionals in the airline and sensor industries to evaluate our idea.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2940980" y="2106311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31" y="1940010"/>
            <a:ext cx="2767913" cy="20759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31" y="4084325"/>
            <a:ext cx="2767914" cy="207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6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5FAFD4-A8D0-4ECB-ABD2-EDEF846D3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and Prototypes Can Help Improve Your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9449AE3-2844-4EB5-9B48-66293BD4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7638"/>
            <a:ext cx="4960456" cy="4082459"/>
          </a:xfrm>
        </p:spPr>
        <p:txBody>
          <a:bodyPr>
            <a:normAutofit fontScale="92500" lnSpcReduction="10000"/>
          </a:bodyPr>
          <a:lstStyle/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Make a prototype of the </a:t>
            </a:r>
            <a:r>
              <a:rPr lang="en-US" sz="1600" dirty="0" smtClean="0"/>
              <a:t>solution if possible. </a:t>
            </a:r>
            <a:r>
              <a:rPr lang="en-US" sz="1600" dirty="0"/>
              <a:t>It doesn’t need to be full scale. 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Present the solution and the prototype to experts and receive feedback about what to improve.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Discuss as a team the feedback the experts gave. Research their suggestions.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Discuss how to implement their feedback and why implementing their feedback makes the solution better.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Implement the </a:t>
            </a:r>
            <a:r>
              <a:rPr lang="en-US" sz="1600" dirty="0" smtClean="0"/>
              <a:t>expert’s </a:t>
            </a:r>
            <a:r>
              <a:rPr lang="en-US" sz="1600" dirty="0"/>
              <a:t>feedback by creating a new </a:t>
            </a:r>
            <a:r>
              <a:rPr lang="en-US" sz="1600" dirty="0" smtClean="0"/>
              <a:t>prototype.  Go back and share your new version if possible.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A552E03-E0BD-46C1-ACD6-139C4C61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963C3AC-7436-4751-A615-9BFFF7FA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DB2C351-650C-4E29-AE7F-26F70B9F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87146" y="2345738"/>
            <a:ext cx="1819886" cy="1023686"/>
          </a:xfrm>
          <a:prstGeom prst="rect">
            <a:avLst/>
          </a:prstGeom>
        </p:spPr>
      </p:pic>
      <p:pic>
        <p:nvPicPr>
          <p:cNvPr id="1026" name="Picture 2" descr="20170615_195910">
            <a:extLst>
              <a:ext uri="{FF2B5EF4-FFF2-40B4-BE49-F238E27FC236}">
                <a16:creationId xmlns="" xmlns:a16="http://schemas.microsoft.com/office/drawing/2014/main" id="{FE5EFA71-3B89-4DBD-9432-0630B186B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" t="-1" r="11822" b="4355"/>
          <a:stretch/>
        </p:blipFill>
        <p:spPr bwMode="auto">
          <a:xfrm rot="5400000">
            <a:off x="4906475" y="2288072"/>
            <a:ext cx="1815700" cy="113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23015EFF-4278-4B35-ACC3-6A57AF6E35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3452" t="71361" r="68452" b="5797"/>
          <a:stretch/>
        </p:blipFill>
        <p:spPr>
          <a:xfrm>
            <a:off x="6511885" y="1947639"/>
            <a:ext cx="1143218" cy="18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77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7A04EC-6280-488A-8141-3E54E32C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Testing Your Innovative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96C4191-29EA-436E-9712-99E620EA8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845733"/>
            <a:ext cx="5701861" cy="4307932"/>
          </a:xfrm>
        </p:spPr>
        <p:txBody>
          <a:bodyPr>
            <a:normAutofit fontScale="85000" lnSpcReduction="20000"/>
          </a:bodyPr>
          <a:lstStyle/>
          <a:p>
            <a:pPr lvl="1">
              <a:lnSpc>
                <a:spcPct val="150000"/>
              </a:lnSpc>
            </a:pPr>
            <a:r>
              <a:rPr lang="en-US" sz="1900" dirty="0" smtClean="0"/>
              <a:t>If you are able to make a working prototype, it is a good idea to test your innovative solution</a:t>
            </a:r>
          </a:p>
          <a:p>
            <a:pPr lvl="1">
              <a:lnSpc>
                <a:spcPct val="150000"/>
              </a:lnSpc>
            </a:pPr>
            <a:r>
              <a:rPr lang="en-US" sz="1900" dirty="0" smtClean="0"/>
              <a:t>If </a:t>
            </a:r>
            <a:r>
              <a:rPr lang="en-US" sz="1900" dirty="0"/>
              <a:t>the team notices that the solution isn’t working, discuss why it’s not working. Discuss what can be improved to make the solution work.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Make the improvements to the </a:t>
            </a:r>
            <a:r>
              <a:rPr lang="en-US" sz="1900" dirty="0" smtClean="0"/>
              <a:t>prototype and document </a:t>
            </a:r>
            <a:r>
              <a:rPr lang="en-US" sz="1900" dirty="0"/>
              <a:t>the changes.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Test the solution again. If it works, discuss why it works. </a:t>
            </a:r>
            <a:endParaRPr lang="en-US" sz="1900" dirty="0" smtClean="0"/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r>
              <a:rPr lang="en-US" sz="1500" b="1" dirty="0" smtClean="0"/>
              <a:t>Example</a:t>
            </a:r>
            <a:r>
              <a:rPr lang="en-US" sz="1500" b="1" dirty="0"/>
              <a:t>: </a:t>
            </a:r>
            <a:r>
              <a:rPr lang="en-US" sz="1500" dirty="0"/>
              <a:t>We logged our testing data on a website that records live data from sensors placed in various locations within a beehive. You can look at our testing data at </a:t>
            </a:r>
            <a:r>
              <a:rPr lang="en-US" sz="1500" dirty="0">
                <a:hlinkClick r:id="rId2"/>
              </a:rPr>
              <a:t>http://Welserver.com/WEL1003</a:t>
            </a:r>
            <a:endParaRPr lang="en-US" sz="15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13E895F-1FE9-458C-B776-9CE1E9367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31D21EF-D4C3-4A0E-A813-CFFA53E1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1089D0F-8514-4451-8BC8-EEB5EFB06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574" y="2108527"/>
            <a:ext cx="2707539" cy="152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7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845734"/>
            <a:ext cx="8681544" cy="4023360"/>
          </a:xfrm>
        </p:spPr>
        <p:txBody>
          <a:bodyPr>
            <a:normAutofit/>
          </a:bodyPr>
          <a:lstStyle/>
          <a:p>
            <a:r>
              <a:rPr lang="en-US" dirty="0"/>
              <a:t>This lesson was written by Team 3659 NeXT </a:t>
            </a:r>
            <a:r>
              <a:rPr lang="en-US" dirty="0" smtClean="0"/>
              <a:t>GEN, with some edits by EV3Lessons</a:t>
            </a:r>
          </a:p>
          <a:p>
            <a:r>
              <a:rPr lang="en-US" dirty="0" smtClean="0"/>
              <a:t>You can </a:t>
            </a:r>
            <a:r>
              <a:rPr lang="en-US" dirty="0"/>
              <a:t>contact Team 3659 NeXT GEN through </a:t>
            </a:r>
            <a:r>
              <a:rPr lang="en-US" dirty="0" smtClean="0"/>
              <a:t>their Facebook page: </a:t>
            </a:r>
            <a:r>
              <a:rPr lang="en-US" dirty="0"/>
              <a:t>Garrett County </a:t>
            </a:r>
            <a:r>
              <a:rPr lang="en-US" dirty="0" smtClean="0"/>
              <a:t>FIRST LEGO </a:t>
            </a:r>
            <a:r>
              <a:rPr lang="en-US" dirty="0"/>
              <a:t>League Team 3659.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This lesson was written by Team Phoenix, </a:t>
            </a:r>
            <a:r>
              <a:rPr lang="en-US" dirty="0">
                <a:hlinkClick r:id="rId2"/>
              </a:rPr>
              <a:t>https://www.facebook.com/PhoenixFLL/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More lessons available at www.ev3lesssons.com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8/24/2017)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241739" y="3890368"/>
            <a:ext cx="8620008" cy="20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5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845734"/>
            <a:ext cx="4849245" cy="4318706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Team </a:t>
            </a:r>
            <a:r>
              <a:rPr lang="en-US" dirty="0" smtClean="0"/>
              <a:t>Phoenix, an FLL team based in Lafayette, Louisiana.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They </a:t>
            </a:r>
            <a:r>
              <a:rPr lang="en-US" dirty="0" smtClean="0"/>
              <a:t>have </a:t>
            </a:r>
            <a:r>
              <a:rPr lang="en-US" dirty="0" smtClean="0"/>
              <a:t>attended several International competitions, and placed runner-up at the Global Innovation Award 2017, in Washington D.C.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They </a:t>
            </a:r>
            <a:r>
              <a:rPr lang="en-US" dirty="0" smtClean="0"/>
              <a:t>also </a:t>
            </a:r>
            <a:r>
              <a:rPr lang="en-US" dirty="0" smtClean="0"/>
              <a:t>love inventing, having fun, and reaching out to our community.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You </a:t>
            </a:r>
            <a:r>
              <a:rPr lang="en-US" dirty="0" smtClean="0"/>
              <a:t>can learn more </a:t>
            </a:r>
            <a:r>
              <a:rPr lang="en-US" dirty="0"/>
              <a:t>at </a:t>
            </a:r>
            <a:r>
              <a:rPr lang="en-US" dirty="0">
                <a:hlinkClick r:id="rId2"/>
              </a:rPr>
              <a:t>https://www.fish3d.biz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718" y="1845734"/>
            <a:ext cx="3147645" cy="2360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65" y="3794863"/>
            <a:ext cx="1933288" cy="236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7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737361"/>
            <a:ext cx="8358564" cy="4131733"/>
          </a:xfrm>
        </p:spPr>
        <p:txBody>
          <a:bodyPr/>
          <a:lstStyle/>
          <a:p>
            <a:r>
              <a:rPr lang="en-US" dirty="0" smtClean="0"/>
              <a:t>So, you’ve found your topic, and now everyone's saying “Now what?” Well, this is where you apply design thinking to the situation. </a:t>
            </a:r>
          </a:p>
          <a:p>
            <a:r>
              <a:rPr lang="en-US" dirty="0" smtClean="0"/>
              <a:t>Design thinking a process for creative problem solving.   We follow the process developed at the </a:t>
            </a:r>
            <a:r>
              <a:rPr lang="en-US" dirty="0" smtClean="0">
                <a:hlinkClick r:id="rId2"/>
              </a:rPr>
              <a:t>Stanford d.School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60" y="3306661"/>
            <a:ext cx="6933459" cy="285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Empathize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To create meaningful innovations, you need to know your users and care about their lives.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2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How to Empathize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fontAlgn="base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Learn all you can about your user</a:t>
            </a:r>
          </a:p>
          <a:p>
            <a:pPr fontAlgn="base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Watch users in their lives</a:t>
            </a:r>
          </a:p>
          <a:p>
            <a:pPr fontAlgn="base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Talk to </a:t>
            </a:r>
            <a:r>
              <a:rPr lang="en-US" sz="22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them</a:t>
            </a:r>
          </a:p>
          <a:p>
            <a:pPr fontAlgn="base"/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2200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000" b="1" dirty="0" smtClean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30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Empathize</a:t>
            </a:r>
            <a:r>
              <a:rPr lang="en-US" sz="3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- Define - Ideate - Prototype - </a:t>
            </a:r>
            <a:r>
              <a:rPr lang="en-US" sz="3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Test</a:t>
            </a: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97" y="2880511"/>
            <a:ext cx="2369638" cy="220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8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Framing the right problem is the only way to create the right solution.</a:t>
            </a:r>
            <a:endParaRPr lang="en-US" sz="2400" dirty="0"/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Define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Based on empathizing,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what </a:t>
            </a:r>
            <a:r>
              <a:rPr lang="en-US" sz="2400" dirty="0"/>
              <a:t>stood out for </a:t>
            </a:r>
            <a:r>
              <a:rPr lang="en-US" sz="2400" dirty="0" smtClean="0"/>
              <a:t>you?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 smtClean="0"/>
              <a:t>Write </a:t>
            </a:r>
            <a:r>
              <a:rPr lang="en-US" sz="2400" dirty="0"/>
              <a:t>clear statement of the problem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you </a:t>
            </a:r>
            <a:r>
              <a:rPr lang="en-US" sz="2400" dirty="0"/>
              <a:t>will try to solve.</a:t>
            </a:r>
          </a:p>
          <a:p>
            <a:pPr algn="ctr"/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3000" b="1" dirty="0" smtClean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3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Empathize </a:t>
            </a:r>
            <a:r>
              <a:rPr lang="en-US" sz="3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- </a:t>
            </a:r>
            <a:r>
              <a:rPr lang="en-US" sz="30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Define</a:t>
            </a:r>
            <a:r>
              <a:rPr lang="en-US" sz="3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Ideate - Prototype - </a:t>
            </a:r>
            <a:r>
              <a:rPr lang="en-US" sz="3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Test</a:t>
            </a: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260" y="2987284"/>
            <a:ext cx="2333103" cy="22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4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It’s not about coming up with the ‘right’ idea, it’s about generating the broadest range of possibilities</a:t>
            </a:r>
            <a:r>
              <a:rPr lang="en-US" sz="2400" i="1" dirty="0" smtClean="0"/>
              <a:t>.</a:t>
            </a:r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Ideate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Go for quantity of </a:t>
            </a:r>
            <a:r>
              <a:rPr lang="en-US" sz="2400" dirty="0" smtClean="0"/>
              <a:t>ideas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 smtClean="0"/>
              <a:t>Do </a:t>
            </a:r>
            <a:r>
              <a:rPr lang="en-US" sz="2400" dirty="0"/>
              <a:t>not reject any ideas</a:t>
            </a:r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2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Helpful Videos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hlinkClick r:id="rId2"/>
              </a:rPr>
              <a:t>How not to brainstorm!</a:t>
            </a:r>
            <a:endParaRPr lang="en-US" sz="2200" dirty="0" smtClean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hlinkClick r:id="rId3"/>
              </a:rPr>
              <a:t>Brainstorming Rules</a:t>
            </a:r>
            <a:r>
              <a:rPr lang="en-US" sz="3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3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3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Empathize </a:t>
            </a:r>
            <a:r>
              <a:rPr lang="en-US" sz="3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- Define - </a:t>
            </a:r>
            <a:r>
              <a:rPr lang="en-US" sz="30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Ideate</a:t>
            </a:r>
            <a:r>
              <a:rPr lang="en-US" sz="3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Prototype - </a:t>
            </a:r>
            <a:r>
              <a:rPr lang="en-US" sz="3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Test</a:t>
            </a: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505" y="2890337"/>
            <a:ext cx="2286858" cy="216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7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Build to think and test to learn</a:t>
            </a:r>
            <a:endParaRPr lang="en-US" sz="2400" dirty="0"/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Prototype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Start building right </a:t>
            </a:r>
            <a:r>
              <a:rPr lang="en-US" sz="2400" dirty="0" smtClean="0"/>
              <a:t>away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 smtClean="0"/>
              <a:t>Build </a:t>
            </a:r>
            <a:r>
              <a:rPr lang="en-US" sz="2400" dirty="0"/>
              <a:t>with simple materials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like </a:t>
            </a:r>
            <a:r>
              <a:rPr lang="en-US" sz="2400" dirty="0"/>
              <a:t>cardboard</a:t>
            </a:r>
          </a:p>
          <a:p>
            <a:pPr algn="ctr"/>
            <a:endParaRPr lang="en-US" sz="22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200" b="1" dirty="0" smtClean="0">
                <a:latin typeface="Calibri" charset="0"/>
                <a:ea typeface="Calibri" charset="0"/>
                <a:cs typeface="Calibri" charset="0"/>
              </a:rPr>
              <a:t>Helpful Video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Calibri" charset="0"/>
                <a:ea typeface="Calibri" charset="0"/>
                <a:cs typeface="Calibri" charset="0"/>
                <a:hlinkClick r:id="rId2"/>
              </a:rPr>
              <a:t>How to make a cardboard prototype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3000" b="1" dirty="0" smtClean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3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Empathize </a:t>
            </a:r>
            <a:r>
              <a:rPr lang="en-US" sz="3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- Define - Ideate - </a:t>
            </a:r>
            <a:r>
              <a:rPr lang="en-US" sz="30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Prototype</a:t>
            </a:r>
            <a:r>
              <a:rPr lang="en-US" sz="3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</a:t>
            </a:r>
            <a:r>
              <a:rPr lang="en-US" sz="3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Test</a:t>
            </a: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09" y="2753139"/>
            <a:ext cx="2320654" cy="227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7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Testing is an opportunity to learn about your solution and your user</a:t>
            </a:r>
            <a:r>
              <a:rPr lang="en-US" sz="2400" i="1" dirty="0" smtClean="0"/>
              <a:t>.</a:t>
            </a:r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Test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Have </a:t>
            </a:r>
            <a:r>
              <a:rPr lang="en-US" sz="2400" dirty="0" smtClean="0"/>
              <a:t>people </a:t>
            </a:r>
            <a:r>
              <a:rPr lang="en-US" sz="2400" dirty="0" smtClean="0"/>
              <a:t>try out </a:t>
            </a:r>
            <a:r>
              <a:rPr lang="en-US" sz="2400" dirty="0" smtClean="0"/>
              <a:t>your </a:t>
            </a:r>
            <a:r>
              <a:rPr lang="en-US" sz="2400" dirty="0"/>
              <a:t>prototype</a:t>
            </a:r>
          </a:p>
          <a:p>
            <a:pPr algn="ctr"/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2200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000" b="1" dirty="0" smtClean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3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Empathize </a:t>
            </a:r>
            <a:r>
              <a:rPr lang="en-US" sz="3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- Define - Ideate - Prototype - </a:t>
            </a:r>
            <a:r>
              <a:rPr lang="en-US" sz="30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Test</a:t>
            </a:r>
            <a:endParaRPr lang="en-US" sz="30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740" y="2719399"/>
            <a:ext cx="2220623" cy="19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/>
              <a:t>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854" y="2109264"/>
            <a:ext cx="4331451" cy="3069921"/>
          </a:xfrm>
        </p:spPr>
        <p:txBody>
          <a:bodyPr>
            <a:noAutofit/>
          </a:bodyPr>
          <a:lstStyle/>
          <a:p>
            <a:pPr lvl="1"/>
            <a:r>
              <a:rPr lang="en-US" dirty="0" smtClean="0"/>
              <a:t>NeXT </a:t>
            </a:r>
            <a:r>
              <a:rPr lang="en-US" dirty="0" smtClean="0"/>
              <a:t>GEN is a 13</a:t>
            </a:r>
            <a:r>
              <a:rPr lang="en-US" baseline="30000" dirty="0" smtClean="0"/>
              <a:t>th</a:t>
            </a:r>
            <a:r>
              <a:rPr lang="en-US" dirty="0" smtClean="0"/>
              <a:t> year middle </a:t>
            </a:r>
            <a:r>
              <a:rPr lang="en-US" dirty="0"/>
              <a:t>school team from Garrett County, Maryland</a:t>
            </a:r>
          </a:p>
          <a:p>
            <a:pPr lvl="1"/>
            <a:r>
              <a:rPr lang="en-US" dirty="0" smtClean="0"/>
              <a:t>We won first </a:t>
            </a:r>
            <a:r>
              <a:rPr lang="en-US" dirty="0"/>
              <a:t>place 2013 Global Innovation </a:t>
            </a:r>
            <a:r>
              <a:rPr lang="en-US" dirty="0" smtClean="0"/>
              <a:t>Award (GIA) </a:t>
            </a:r>
            <a:r>
              <a:rPr lang="en-US" dirty="0"/>
              <a:t>for the Gramma </a:t>
            </a:r>
            <a:r>
              <a:rPr lang="en-US" dirty="0" err="1"/>
              <a:t>Jamma</a:t>
            </a:r>
            <a:endParaRPr lang="en-US" dirty="0"/>
          </a:p>
          <a:p>
            <a:pPr lvl="1"/>
            <a:r>
              <a:rPr lang="en-US" dirty="0" smtClean="0"/>
              <a:t>We were on one of top </a:t>
            </a:r>
            <a:r>
              <a:rPr lang="en-US" dirty="0"/>
              <a:t>20 GIA Semi-Finalist in 2017 for innovative solution, </a:t>
            </a:r>
            <a:r>
              <a:rPr lang="en-US" dirty="0" err="1"/>
              <a:t>BeeHaven</a:t>
            </a:r>
            <a:endParaRPr lang="en-US" dirty="0"/>
          </a:p>
          <a:p>
            <a:pPr lvl="1"/>
            <a:r>
              <a:rPr lang="en-US" dirty="0" smtClean="0"/>
              <a:t>Most recently, we also won first </a:t>
            </a:r>
            <a:r>
              <a:rPr lang="en-US" dirty="0"/>
              <a:t>p</a:t>
            </a:r>
            <a:r>
              <a:rPr lang="en-US" dirty="0" smtClean="0"/>
              <a:t>lace </a:t>
            </a:r>
            <a:r>
              <a:rPr lang="en-US" dirty="0"/>
              <a:t>Innovative Solution at Mountain State Invitational in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8/24/2017)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CD91645-228F-4215-BAD4-320E2B349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86" t="10395" r="4615" b="33732"/>
          <a:stretch/>
        </p:blipFill>
        <p:spPr>
          <a:xfrm>
            <a:off x="822505" y="4929932"/>
            <a:ext cx="3341721" cy="124231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82510" y="2109264"/>
            <a:ext cx="4030007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Not the Droids You Are Looking For is a 7</a:t>
            </a:r>
            <a:r>
              <a:rPr lang="en-US" baseline="30000" dirty="0" smtClean="0"/>
              <a:t>th</a:t>
            </a:r>
            <a:r>
              <a:rPr lang="en-US" dirty="0" smtClean="0"/>
              <a:t> year team from Pittsburgh, PA</a:t>
            </a:r>
          </a:p>
          <a:p>
            <a:pPr lvl="1"/>
            <a:r>
              <a:rPr lang="en-US" dirty="0"/>
              <a:t>Our </a:t>
            </a:r>
            <a:r>
              <a:rPr lang="en-US" dirty="0" smtClean="0"/>
              <a:t>ash detection project won first place Innovative </a:t>
            </a:r>
            <a:r>
              <a:rPr lang="en-US" dirty="0"/>
              <a:t>Solution at the FIRST LEGO League International Open in Toronto in 2014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Our research project from 2014-15 became </a:t>
            </a:r>
            <a:r>
              <a:rPr lang="en-US" dirty="0" smtClean="0"/>
              <a:t>EV3Lessons.com.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lvl="1"/>
            <a:r>
              <a:rPr lang="en-US" dirty="0" smtClean="0"/>
              <a:t>Our 2015-16 project, </a:t>
            </a:r>
            <a:r>
              <a:rPr lang="en-US" dirty="0" err="1" smtClean="0"/>
              <a:t>InvisiSort</a:t>
            </a:r>
            <a:r>
              <a:rPr lang="en-US" dirty="0" smtClean="0"/>
              <a:t>, was a Global Innovation Award semi-finalist project (Top 20 out of 29,0000 teams).</a:t>
            </a:r>
          </a:p>
        </p:txBody>
      </p:sp>
    </p:spTree>
    <p:extLst>
      <p:ext uri="{BB962C8B-B14F-4D97-AF65-F5344CB8AC3E}">
        <p14:creationId xmlns:p14="http://schemas.microsoft.com/office/powerpoint/2010/main" val="177307148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241</TotalTime>
  <Words>1109</Words>
  <Application>Microsoft Macintosh PowerPoint</Application>
  <PresentationFormat>On-screen Show (4:3)</PresentationFormat>
  <Paragraphs>138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Wingdings</vt:lpstr>
      <vt:lpstr>Arial</vt:lpstr>
      <vt:lpstr>Retrospect</vt:lpstr>
      <vt:lpstr>Developing an Innovative Solution</vt:lpstr>
      <vt:lpstr>About Us</vt:lpstr>
      <vt:lpstr>First Steps</vt:lpstr>
      <vt:lpstr>Empathize</vt:lpstr>
      <vt:lpstr>Define</vt:lpstr>
      <vt:lpstr>Ideate</vt:lpstr>
      <vt:lpstr>Prototype</vt:lpstr>
      <vt:lpstr>Test</vt:lpstr>
      <vt:lpstr>About Us</vt:lpstr>
      <vt:lpstr>The Process</vt:lpstr>
      <vt:lpstr>What is the Innovation?</vt:lpstr>
      <vt:lpstr>Model, Share, Test</vt:lpstr>
      <vt:lpstr>Models and Prototypes Can Help Improve Your Solution</vt:lpstr>
      <vt:lpstr> Testing Your Innovative Solution</vt:lpstr>
      <vt:lpstr>Credits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36</cp:revision>
  <cp:lastPrinted>2017-08-26T14:53:50Z</cp:lastPrinted>
  <dcterms:created xsi:type="dcterms:W3CDTF">2017-08-13T17:46:18Z</dcterms:created>
  <dcterms:modified xsi:type="dcterms:W3CDTF">2017-09-05T13:57:38Z</dcterms:modified>
</cp:coreProperties>
</file>